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74" r:id="rId10"/>
    <p:sldId id="273" r:id="rId11"/>
    <p:sldId id="269" r:id="rId12"/>
    <p:sldId id="268" r:id="rId13"/>
    <p:sldId id="263" r:id="rId14"/>
    <p:sldId id="264" r:id="rId15"/>
    <p:sldId id="265" r:id="rId16"/>
    <p:sldId id="276" r:id="rId17"/>
    <p:sldId id="266" r:id="rId18"/>
    <p:sldId id="267" r:id="rId19"/>
    <p:sldId id="275" r:id="rId20"/>
    <p:sldId id="271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63" d="100"/>
          <a:sy n="63" d="100"/>
        </p:scale>
        <p:origin x="5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86607F-EB10-4545-AACC-B8180BF946E0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B012F4E-E673-4814-96CE-F2C0050930E2}">
      <dgm:prSet phldrT="[Text]"/>
      <dgm:spPr/>
      <dgm:t>
        <a:bodyPr/>
        <a:lstStyle/>
        <a:p>
          <a:r>
            <a:rPr lang="en-US" dirty="0"/>
            <a:t>Founder name</a:t>
          </a:r>
          <a:endParaRPr lang="en-IN" dirty="0"/>
        </a:p>
      </dgm:t>
    </dgm:pt>
    <dgm:pt modelId="{7D5C201F-31A3-486B-B94C-F65E5C25D272}" type="parTrans" cxnId="{E7A158F9-638B-4DF8-9DAA-CF492CF94277}">
      <dgm:prSet/>
      <dgm:spPr/>
      <dgm:t>
        <a:bodyPr/>
        <a:lstStyle/>
        <a:p>
          <a:endParaRPr lang="en-IN"/>
        </a:p>
      </dgm:t>
    </dgm:pt>
    <dgm:pt modelId="{29A7C8CB-F485-4EC5-89C3-6996F86D87CC}" type="sibTrans" cxnId="{E7A158F9-638B-4DF8-9DAA-CF492CF94277}">
      <dgm:prSet/>
      <dgm:spPr/>
      <dgm:t>
        <a:bodyPr/>
        <a:lstStyle/>
        <a:p>
          <a:endParaRPr lang="en-IN"/>
        </a:p>
      </dgm:t>
    </dgm:pt>
    <dgm:pt modelId="{D58A1BAE-6E46-43E0-B718-DA418E1E0D86}">
      <dgm:prSet phldrT="[Text]"/>
      <dgm:spPr/>
      <dgm:t>
        <a:bodyPr/>
        <a:lstStyle/>
        <a:p>
          <a:r>
            <a:rPr lang="en-US" dirty="0"/>
            <a:t>Founder profile &amp; role in business</a:t>
          </a:r>
          <a:endParaRPr lang="en-IN" dirty="0"/>
        </a:p>
      </dgm:t>
    </dgm:pt>
    <dgm:pt modelId="{D4D82CF1-B5F8-44EB-8E54-1CCFFD45AA93}" type="parTrans" cxnId="{4662EFB0-4F4B-4815-8843-427C087B7113}">
      <dgm:prSet/>
      <dgm:spPr/>
      <dgm:t>
        <a:bodyPr/>
        <a:lstStyle/>
        <a:p>
          <a:endParaRPr lang="en-IN"/>
        </a:p>
      </dgm:t>
    </dgm:pt>
    <dgm:pt modelId="{BB9383FC-12FC-42A1-8D5A-40F01EB7458E}" type="sibTrans" cxnId="{4662EFB0-4F4B-4815-8843-427C087B7113}">
      <dgm:prSet/>
      <dgm:spPr/>
      <dgm:t>
        <a:bodyPr/>
        <a:lstStyle/>
        <a:p>
          <a:endParaRPr lang="en-IN"/>
        </a:p>
      </dgm:t>
    </dgm:pt>
    <dgm:pt modelId="{0CC44BCF-712E-48AC-9A67-7CEBA68F3486}">
      <dgm:prSet phldrT="[Text]"/>
      <dgm:spPr/>
      <dgm:t>
        <a:bodyPr/>
        <a:lstStyle/>
        <a:p>
          <a:r>
            <a:rPr lang="en-US" dirty="0"/>
            <a:t>In brief here</a:t>
          </a:r>
          <a:endParaRPr lang="en-IN" dirty="0"/>
        </a:p>
      </dgm:t>
    </dgm:pt>
    <dgm:pt modelId="{8B29FF29-08C4-4E89-B85D-C3430CB6F040}" type="parTrans" cxnId="{28B86CB0-8E3F-40AB-8362-0F09E77FC6BB}">
      <dgm:prSet/>
      <dgm:spPr/>
      <dgm:t>
        <a:bodyPr/>
        <a:lstStyle/>
        <a:p>
          <a:endParaRPr lang="en-IN"/>
        </a:p>
      </dgm:t>
    </dgm:pt>
    <dgm:pt modelId="{19494BCF-A23C-4322-8C85-7A12293E02B6}" type="sibTrans" cxnId="{28B86CB0-8E3F-40AB-8362-0F09E77FC6BB}">
      <dgm:prSet/>
      <dgm:spPr/>
      <dgm:t>
        <a:bodyPr/>
        <a:lstStyle/>
        <a:p>
          <a:endParaRPr lang="en-IN"/>
        </a:p>
      </dgm:t>
    </dgm:pt>
    <dgm:pt modelId="{86861E5C-8BC8-4901-B950-FE047FC41E75}">
      <dgm:prSet phldrT="[Text]"/>
      <dgm:spPr/>
      <dgm:t>
        <a:bodyPr/>
        <a:lstStyle/>
        <a:p>
          <a:r>
            <a:rPr lang="en-US" dirty="0"/>
            <a:t>Founder name 2</a:t>
          </a:r>
          <a:endParaRPr lang="en-IN" dirty="0"/>
        </a:p>
      </dgm:t>
    </dgm:pt>
    <dgm:pt modelId="{BC4C8AAF-BE0E-49D4-A511-7875D5DB0E09}" type="parTrans" cxnId="{372012D1-196F-457C-BDEA-3675AF0F43CB}">
      <dgm:prSet/>
      <dgm:spPr/>
      <dgm:t>
        <a:bodyPr/>
        <a:lstStyle/>
        <a:p>
          <a:endParaRPr lang="en-IN"/>
        </a:p>
      </dgm:t>
    </dgm:pt>
    <dgm:pt modelId="{260EBD85-05FD-4EE0-AA1A-EAF3019D633E}" type="sibTrans" cxnId="{372012D1-196F-457C-BDEA-3675AF0F43CB}">
      <dgm:prSet/>
      <dgm:spPr/>
      <dgm:t>
        <a:bodyPr/>
        <a:lstStyle/>
        <a:p>
          <a:endParaRPr lang="en-IN"/>
        </a:p>
      </dgm:t>
    </dgm:pt>
    <dgm:pt modelId="{1AA41A0E-0A13-42B2-88F8-49A30A6E246B}">
      <dgm:prSet phldrT="[Text]" phldr="1"/>
      <dgm:spPr/>
      <dgm:t>
        <a:bodyPr/>
        <a:lstStyle/>
        <a:p>
          <a:endParaRPr lang="en-IN"/>
        </a:p>
      </dgm:t>
    </dgm:pt>
    <dgm:pt modelId="{35B61336-3587-4816-A25C-F04C168E522A}" type="parTrans" cxnId="{E425A822-DCF4-4B9C-A671-2D660DD168C8}">
      <dgm:prSet/>
      <dgm:spPr/>
      <dgm:t>
        <a:bodyPr/>
        <a:lstStyle/>
        <a:p>
          <a:endParaRPr lang="en-IN"/>
        </a:p>
      </dgm:t>
    </dgm:pt>
    <dgm:pt modelId="{C7A8D2AA-29C3-4150-8744-40D7763DD316}" type="sibTrans" cxnId="{E425A822-DCF4-4B9C-A671-2D660DD168C8}">
      <dgm:prSet/>
      <dgm:spPr/>
      <dgm:t>
        <a:bodyPr/>
        <a:lstStyle/>
        <a:p>
          <a:endParaRPr lang="en-IN"/>
        </a:p>
      </dgm:t>
    </dgm:pt>
    <dgm:pt modelId="{74684917-AC51-4EFB-9B42-AF9DA6CFAA3A}">
      <dgm:prSet phldrT="[Text]" phldr="1"/>
      <dgm:spPr/>
      <dgm:t>
        <a:bodyPr/>
        <a:lstStyle/>
        <a:p>
          <a:endParaRPr lang="en-IN"/>
        </a:p>
      </dgm:t>
    </dgm:pt>
    <dgm:pt modelId="{DD2AE1A6-B9F5-4E2D-B3B7-C1B5859B866D}" type="parTrans" cxnId="{EA74DF6E-26B0-4BD4-98AF-BA294FD2FCEC}">
      <dgm:prSet/>
      <dgm:spPr/>
      <dgm:t>
        <a:bodyPr/>
        <a:lstStyle/>
        <a:p>
          <a:endParaRPr lang="en-IN"/>
        </a:p>
      </dgm:t>
    </dgm:pt>
    <dgm:pt modelId="{F93F144D-973B-4FB1-8C9F-A8113B0050BB}" type="sibTrans" cxnId="{EA74DF6E-26B0-4BD4-98AF-BA294FD2FCEC}">
      <dgm:prSet/>
      <dgm:spPr/>
      <dgm:t>
        <a:bodyPr/>
        <a:lstStyle/>
        <a:p>
          <a:endParaRPr lang="en-IN"/>
        </a:p>
      </dgm:t>
    </dgm:pt>
    <dgm:pt modelId="{6962D349-F5E9-43A7-85D7-534507D74CE2}">
      <dgm:prSet phldrT="[Text]"/>
      <dgm:spPr/>
      <dgm:t>
        <a:bodyPr/>
        <a:lstStyle/>
        <a:p>
          <a:r>
            <a:rPr lang="en-US" dirty="0"/>
            <a:t>Profile pic on top left box</a:t>
          </a:r>
          <a:endParaRPr lang="en-IN" dirty="0"/>
        </a:p>
      </dgm:t>
    </dgm:pt>
    <dgm:pt modelId="{B3FBEE73-5AC9-44F8-A60D-A7F0587D356E}" type="parTrans" cxnId="{FC4FFE46-76C4-42BC-BBBD-CB1FC6266E2A}">
      <dgm:prSet/>
      <dgm:spPr/>
      <dgm:t>
        <a:bodyPr/>
        <a:lstStyle/>
        <a:p>
          <a:endParaRPr lang="en-IN"/>
        </a:p>
      </dgm:t>
    </dgm:pt>
    <dgm:pt modelId="{2AF4D297-6756-46A2-891A-1A96B9E5D0E3}" type="sibTrans" cxnId="{FC4FFE46-76C4-42BC-BBBD-CB1FC6266E2A}">
      <dgm:prSet/>
      <dgm:spPr/>
      <dgm:t>
        <a:bodyPr/>
        <a:lstStyle/>
        <a:p>
          <a:endParaRPr lang="en-IN"/>
        </a:p>
      </dgm:t>
    </dgm:pt>
    <dgm:pt modelId="{9DB69931-8F61-4A85-A59B-BFADC864FA30}" type="pres">
      <dgm:prSet presAssocID="{B186607F-EB10-4545-AACC-B8180BF946E0}" presName="linearFlow" presStyleCnt="0">
        <dgm:presLayoutVars>
          <dgm:dir/>
          <dgm:animLvl val="lvl"/>
          <dgm:resizeHandles/>
        </dgm:presLayoutVars>
      </dgm:prSet>
      <dgm:spPr/>
    </dgm:pt>
    <dgm:pt modelId="{095190B7-18D5-4DDB-A5D3-CEA121783CD7}" type="pres">
      <dgm:prSet presAssocID="{EB012F4E-E673-4814-96CE-F2C0050930E2}" presName="compositeNode" presStyleCnt="0">
        <dgm:presLayoutVars>
          <dgm:bulletEnabled val="1"/>
        </dgm:presLayoutVars>
      </dgm:prSet>
      <dgm:spPr/>
    </dgm:pt>
    <dgm:pt modelId="{E1DB7704-FCFC-437A-AA31-546E37FB3FC8}" type="pres">
      <dgm:prSet presAssocID="{EB012F4E-E673-4814-96CE-F2C0050930E2}" presName="image" presStyleLbl="fgImgPlace1" presStyleIdx="0" presStyleCnt="2"/>
      <dgm:spPr/>
    </dgm:pt>
    <dgm:pt modelId="{54287C4E-07C9-47EC-9D4B-6DE1EA6CB211}" type="pres">
      <dgm:prSet presAssocID="{EB012F4E-E673-4814-96CE-F2C0050930E2}" presName="childNode" presStyleLbl="node1" presStyleIdx="0" presStyleCnt="2">
        <dgm:presLayoutVars>
          <dgm:bulletEnabled val="1"/>
        </dgm:presLayoutVars>
      </dgm:prSet>
      <dgm:spPr/>
    </dgm:pt>
    <dgm:pt modelId="{CE786D2F-3CCB-4254-84AB-76881A7C0891}" type="pres">
      <dgm:prSet presAssocID="{EB012F4E-E673-4814-96CE-F2C0050930E2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697F0DB4-6708-4336-BB1C-F669643DCD93}" type="pres">
      <dgm:prSet presAssocID="{29A7C8CB-F485-4EC5-89C3-6996F86D87CC}" presName="sibTrans" presStyleCnt="0"/>
      <dgm:spPr/>
    </dgm:pt>
    <dgm:pt modelId="{90149A7E-D69C-4909-BDA2-2320C0A5F67F}" type="pres">
      <dgm:prSet presAssocID="{86861E5C-8BC8-4901-B950-FE047FC41E75}" presName="compositeNode" presStyleCnt="0">
        <dgm:presLayoutVars>
          <dgm:bulletEnabled val="1"/>
        </dgm:presLayoutVars>
      </dgm:prSet>
      <dgm:spPr/>
    </dgm:pt>
    <dgm:pt modelId="{ABAFA94E-4E43-44A3-B5FE-937E9619067A}" type="pres">
      <dgm:prSet presAssocID="{86861E5C-8BC8-4901-B950-FE047FC41E75}" presName="image" presStyleLbl="fgImgPlace1" presStyleIdx="1" presStyleCnt="2"/>
      <dgm:spPr/>
    </dgm:pt>
    <dgm:pt modelId="{BACB4CA1-0535-42CB-8A88-9DC219D96F63}" type="pres">
      <dgm:prSet presAssocID="{86861E5C-8BC8-4901-B950-FE047FC41E75}" presName="childNode" presStyleLbl="node1" presStyleIdx="1" presStyleCnt="2">
        <dgm:presLayoutVars>
          <dgm:bulletEnabled val="1"/>
        </dgm:presLayoutVars>
      </dgm:prSet>
      <dgm:spPr/>
    </dgm:pt>
    <dgm:pt modelId="{E38284E8-8CE0-4B1C-836A-E030C0C6E28A}" type="pres">
      <dgm:prSet presAssocID="{86861E5C-8BC8-4901-B950-FE047FC41E75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425A822-DCF4-4B9C-A671-2D660DD168C8}" srcId="{86861E5C-8BC8-4901-B950-FE047FC41E75}" destId="{1AA41A0E-0A13-42B2-88F8-49A30A6E246B}" srcOrd="0" destOrd="0" parTransId="{35B61336-3587-4816-A25C-F04C168E522A}" sibTransId="{C7A8D2AA-29C3-4150-8744-40D7763DD316}"/>
    <dgm:cxn modelId="{793B4C46-C6FF-4D7B-8914-F3194E33C597}" type="presOf" srcId="{74684917-AC51-4EFB-9B42-AF9DA6CFAA3A}" destId="{BACB4CA1-0535-42CB-8A88-9DC219D96F63}" srcOrd="0" destOrd="1" presId="urn:microsoft.com/office/officeart/2005/8/layout/hList2"/>
    <dgm:cxn modelId="{FC4FFE46-76C4-42BC-BBBD-CB1FC6266E2A}" srcId="{EB012F4E-E673-4814-96CE-F2C0050930E2}" destId="{6962D349-F5E9-43A7-85D7-534507D74CE2}" srcOrd="2" destOrd="0" parTransId="{B3FBEE73-5AC9-44F8-A60D-A7F0587D356E}" sibTransId="{2AF4D297-6756-46A2-891A-1A96B9E5D0E3}"/>
    <dgm:cxn modelId="{AAFC4F47-55B1-4BDD-9114-681A4673B489}" type="presOf" srcId="{86861E5C-8BC8-4901-B950-FE047FC41E75}" destId="{E38284E8-8CE0-4B1C-836A-E030C0C6E28A}" srcOrd="0" destOrd="0" presId="urn:microsoft.com/office/officeart/2005/8/layout/hList2"/>
    <dgm:cxn modelId="{EA74DF6E-26B0-4BD4-98AF-BA294FD2FCEC}" srcId="{86861E5C-8BC8-4901-B950-FE047FC41E75}" destId="{74684917-AC51-4EFB-9B42-AF9DA6CFAA3A}" srcOrd="1" destOrd="0" parTransId="{DD2AE1A6-B9F5-4E2D-B3B7-C1B5859B866D}" sibTransId="{F93F144D-973B-4FB1-8C9F-A8113B0050BB}"/>
    <dgm:cxn modelId="{93E72670-F03F-48A4-BD36-84A0048B9E38}" type="presOf" srcId="{6962D349-F5E9-43A7-85D7-534507D74CE2}" destId="{54287C4E-07C9-47EC-9D4B-6DE1EA6CB211}" srcOrd="0" destOrd="2" presId="urn:microsoft.com/office/officeart/2005/8/layout/hList2"/>
    <dgm:cxn modelId="{E83DD150-B41C-462D-BB4D-17CD7808D192}" type="presOf" srcId="{D58A1BAE-6E46-43E0-B718-DA418E1E0D86}" destId="{54287C4E-07C9-47EC-9D4B-6DE1EA6CB211}" srcOrd="0" destOrd="0" presId="urn:microsoft.com/office/officeart/2005/8/layout/hList2"/>
    <dgm:cxn modelId="{1DB662AF-53C8-4BD3-92F0-2A87A017F019}" type="presOf" srcId="{EB012F4E-E673-4814-96CE-F2C0050930E2}" destId="{CE786D2F-3CCB-4254-84AB-76881A7C0891}" srcOrd="0" destOrd="0" presId="urn:microsoft.com/office/officeart/2005/8/layout/hList2"/>
    <dgm:cxn modelId="{28B86CB0-8E3F-40AB-8362-0F09E77FC6BB}" srcId="{EB012F4E-E673-4814-96CE-F2C0050930E2}" destId="{0CC44BCF-712E-48AC-9A67-7CEBA68F3486}" srcOrd="1" destOrd="0" parTransId="{8B29FF29-08C4-4E89-B85D-C3430CB6F040}" sibTransId="{19494BCF-A23C-4322-8C85-7A12293E02B6}"/>
    <dgm:cxn modelId="{4662EFB0-4F4B-4815-8843-427C087B7113}" srcId="{EB012F4E-E673-4814-96CE-F2C0050930E2}" destId="{D58A1BAE-6E46-43E0-B718-DA418E1E0D86}" srcOrd="0" destOrd="0" parTransId="{D4D82CF1-B5F8-44EB-8E54-1CCFFD45AA93}" sibTransId="{BB9383FC-12FC-42A1-8D5A-40F01EB7458E}"/>
    <dgm:cxn modelId="{A43A07BE-E2BC-4F98-A1CE-FCFCA3F3BFFB}" type="presOf" srcId="{B186607F-EB10-4545-AACC-B8180BF946E0}" destId="{9DB69931-8F61-4A85-A59B-BFADC864FA30}" srcOrd="0" destOrd="0" presId="urn:microsoft.com/office/officeart/2005/8/layout/hList2"/>
    <dgm:cxn modelId="{372012D1-196F-457C-BDEA-3675AF0F43CB}" srcId="{B186607F-EB10-4545-AACC-B8180BF946E0}" destId="{86861E5C-8BC8-4901-B950-FE047FC41E75}" srcOrd="1" destOrd="0" parTransId="{BC4C8AAF-BE0E-49D4-A511-7875D5DB0E09}" sibTransId="{260EBD85-05FD-4EE0-AA1A-EAF3019D633E}"/>
    <dgm:cxn modelId="{560185D4-B37B-4A18-AFD6-3DF3902D7283}" type="presOf" srcId="{1AA41A0E-0A13-42B2-88F8-49A30A6E246B}" destId="{BACB4CA1-0535-42CB-8A88-9DC219D96F63}" srcOrd="0" destOrd="0" presId="urn:microsoft.com/office/officeart/2005/8/layout/hList2"/>
    <dgm:cxn modelId="{F04363D9-1B39-40C2-9DAA-E4BA8A71C1C5}" type="presOf" srcId="{0CC44BCF-712E-48AC-9A67-7CEBA68F3486}" destId="{54287C4E-07C9-47EC-9D4B-6DE1EA6CB211}" srcOrd="0" destOrd="1" presId="urn:microsoft.com/office/officeart/2005/8/layout/hList2"/>
    <dgm:cxn modelId="{E7A158F9-638B-4DF8-9DAA-CF492CF94277}" srcId="{B186607F-EB10-4545-AACC-B8180BF946E0}" destId="{EB012F4E-E673-4814-96CE-F2C0050930E2}" srcOrd="0" destOrd="0" parTransId="{7D5C201F-31A3-486B-B94C-F65E5C25D272}" sibTransId="{29A7C8CB-F485-4EC5-89C3-6996F86D87CC}"/>
    <dgm:cxn modelId="{4465077A-9D99-4E94-A949-E0A547A3307D}" type="presParOf" srcId="{9DB69931-8F61-4A85-A59B-BFADC864FA30}" destId="{095190B7-18D5-4DDB-A5D3-CEA121783CD7}" srcOrd="0" destOrd="0" presId="urn:microsoft.com/office/officeart/2005/8/layout/hList2"/>
    <dgm:cxn modelId="{4B4CF50C-71F4-49F6-82F1-DC7A0C5A45AC}" type="presParOf" srcId="{095190B7-18D5-4DDB-A5D3-CEA121783CD7}" destId="{E1DB7704-FCFC-437A-AA31-546E37FB3FC8}" srcOrd="0" destOrd="0" presId="urn:microsoft.com/office/officeart/2005/8/layout/hList2"/>
    <dgm:cxn modelId="{1E98C1CD-451F-4897-9DC4-645FBF9FA534}" type="presParOf" srcId="{095190B7-18D5-4DDB-A5D3-CEA121783CD7}" destId="{54287C4E-07C9-47EC-9D4B-6DE1EA6CB211}" srcOrd="1" destOrd="0" presId="urn:microsoft.com/office/officeart/2005/8/layout/hList2"/>
    <dgm:cxn modelId="{9762F0A0-35D7-4BE3-B194-6CB721FE53A1}" type="presParOf" srcId="{095190B7-18D5-4DDB-A5D3-CEA121783CD7}" destId="{CE786D2F-3CCB-4254-84AB-76881A7C0891}" srcOrd="2" destOrd="0" presId="urn:microsoft.com/office/officeart/2005/8/layout/hList2"/>
    <dgm:cxn modelId="{26A88EAD-66E9-4684-85D8-7DAFD4075BBA}" type="presParOf" srcId="{9DB69931-8F61-4A85-A59B-BFADC864FA30}" destId="{697F0DB4-6708-4336-BB1C-F669643DCD93}" srcOrd="1" destOrd="0" presId="urn:microsoft.com/office/officeart/2005/8/layout/hList2"/>
    <dgm:cxn modelId="{6BD0E9B5-41D0-4113-8D7E-DD01353F4992}" type="presParOf" srcId="{9DB69931-8F61-4A85-A59B-BFADC864FA30}" destId="{90149A7E-D69C-4909-BDA2-2320C0A5F67F}" srcOrd="2" destOrd="0" presId="urn:microsoft.com/office/officeart/2005/8/layout/hList2"/>
    <dgm:cxn modelId="{FA34395B-4894-4746-810F-A6BE52F6B51C}" type="presParOf" srcId="{90149A7E-D69C-4909-BDA2-2320C0A5F67F}" destId="{ABAFA94E-4E43-44A3-B5FE-937E9619067A}" srcOrd="0" destOrd="0" presId="urn:microsoft.com/office/officeart/2005/8/layout/hList2"/>
    <dgm:cxn modelId="{80240661-D363-44AF-BDDA-47B6D7078BFE}" type="presParOf" srcId="{90149A7E-D69C-4909-BDA2-2320C0A5F67F}" destId="{BACB4CA1-0535-42CB-8A88-9DC219D96F63}" srcOrd="1" destOrd="0" presId="urn:microsoft.com/office/officeart/2005/8/layout/hList2"/>
    <dgm:cxn modelId="{8822CEA8-1E14-4E3B-AA09-2253D6161397}" type="presParOf" srcId="{90149A7E-D69C-4909-BDA2-2320C0A5F67F}" destId="{E38284E8-8CE0-4B1C-836A-E030C0C6E28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86D2F-3CCB-4254-84AB-76881A7C0891}">
      <dsp:nvSpPr>
        <dsp:cNvPr id="0" name=""/>
        <dsp:cNvSpPr/>
      </dsp:nvSpPr>
      <dsp:spPr>
        <a:xfrm rot="16200000">
          <a:off x="-1275347" y="2290544"/>
          <a:ext cx="3394043" cy="717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33210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Founder name</a:t>
          </a:r>
          <a:endParaRPr lang="en-IN" sz="3100" kern="1200" dirty="0"/>
        </a:p>
      </dsp:txBody>
      <dsp:txXfrm>
        <a:off x="-1275347" y="2290544"/>
        <a:ext cx="3394043" cy="717970"/>
      </dsp:txXfrm>
    </dsp:sp>
    <dsp:sp modelId="{54287C4E-07C9-47EC-9D4B-6DE1EA6CB211}">
      <dsp:nvSpPr>
        <dsp:cNvPr id="0" name=""/>
        <dsp:cNvSpPr/>
      </dsp:nvSpPr>
      <dsp:spPr>
        <a:xfrm>
          <a:off x="780659" y="952507"/>
          <a:ext cx="396111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633210" rIns="291592" bIns="29159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Founder profile &amp; role in business</a:t>
          </a:r>
          <a:endParaRPr lang="en-IN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In brief here</a:t>
          </a:r>
          <a:endParaRPr lang="en-IN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Profile pic on top left box</a:t>
          </a:r>
          <a:endParaRPr lang="en-IN" sz="3200" kern="1200" dirty="0"/>
        </a:p>
      </dsp:txBody>
      <dsp:txXfrm>
        <a:off x="780659" y="952507"/>
        <a:ext cx="3961115" cy="3394043"/>
      </dsp:txXfrm>
    </dsp:sp>
    <dsp:sp modelId="{E1DB7704-FCFC-437A-AA31-546E37FB3FC8}">
      <dsp:nvSpPr>
        <dsp:cNvPr id="0" name=""/>
        <dsp:cNvSpPr/>
      </dsp:nvSpPr>
      <dsp:spPr>
        <a:xfrm>
          <a:off x="62688" y="4786"/>
          <a:ext cx="1435941" cy="14359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8284E8-8CE0-4B1C-836A-E030C0C6E28A}">
      <dsp:nvSpPr>
        <dsp:cNvPr id="0" name=""/>
        <dsp:cNvSpPr/>
      </dsp:nvSpPr>
      <dsp:spPr>
        <a:xfrm rot="16200000">
          <a:off x="4435787" y="2290544"/>
          <a:ext cx="3394043" cy="717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33210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Founder name 2</a:t>
          </a:r>
          <a:endParaRPr lang="en-IN" sz="3100" kern="1200" dirty="0"/>
        </a:p>
      </dsp:txBody>
      <dsp:txXfrm>
        <a:off x="4435787" y="2290544"/>
        <a:ext cx="3394043" cy="717970"/>
      </dsp:txXfrm>
    </dsp:sp>
    <dsp:sp modelId="{BACB4CA1-0535-42CB-8A88-9DC219D96F63}">
      <dsp:nvSpPr>
        <dsp:cNvPr id="0" name=""/>
        <dsp:cNvSpPr/>
      </dsp:nvSpPr>
      <dsp:spPr>
        <a:xfrm>
          <a:off x="6491795" y="952507"/>
          <a:ext cx="396111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633210" rIns="291592" bIns="29159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3200" kern="1200"/>
        </a:p>
      </dsp:txBody>
      <dsp:txXfrm>
        <a:off x="6491795" y="952507"/>
        <a:ext cx="3961115" cy="3394043"/>
      </dsp:txXfrm>
    </dsp:sp>
    <dsp:sp modelId="{ABAFA94E-4E43-44A3-B5FE-937E9619067A}">
      <dsp:nvSpPr>
        <dsp:cNvPr id="0" name=""/>
        <dsp:cNvSpPr/>
      </dsp:nvSpPr>
      <dsp:spPr>
        <a:xfrm>
          <a:off x="5773824" y="4786"/>
          <a:ext cx="1435941" cy="14359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81901-4384-4755-B18B-3F85C676676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0EA68-197F-43B6-937E-E19815C64C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78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0EA68-197F-43B6-937E-E19815C64C8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965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4F5C-6EDE-0F51-E021-2C18BB1D4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40FEF-EBA3-7F15-F035-3E1402F6C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3B31-9D6F-69FF-4D33-E29E7CF2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21B10-3849-B93C-EF27-778D66CD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A9A44-63B7-563D-B869-11CF8468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0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95E2-B7A4-06AF-6CF2-13B198A5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44E33-211B-32E9-F08F-C9D2FD1CA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6ACB7-E69D-53D0-97FD-91903CE94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79CE0-3483-7562-6669-C64B9E0FE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D1FAF-F308-966C-CCEE-2AB4F8BFA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96F77-9A26-7BEF-8ED3-DFA6C2744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A0289-9D0A-EB08-3821-D4B3E75A6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B0652-9083-5A1A-A408-8214A9E6F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F17E6-5F98-F801-C34D-10D26088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69C89-619D-362F-9D6C-A47DF6C83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5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5E57A-780C-6DCC-1902-59F9DFCB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057B1-555C-53E3-E2A2-D4334FB24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29131-3CD5-931E-464A-95ED7C6E1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B8B56-DD24-F2B8-4DDE-6BB51E011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EF5DB-242C-2D3A-5B7F-00BB38781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811FC-63C2-BB33-7085-F4367683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9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8FA5-F385-1497-6093-7EFA5D75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75CEC-C612-AABD-08F9-3FB099BE4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B14DA-FA3C-C816-1A89-9E2821620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22D5B-236B-69DC-4C76-5E916DCC6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E18D2-C2E2-7E87-5829-B856384C7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9311CD-DAE9-FA58-E40D-F95F2233E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C5DB1C-1456-F025-7EC5-53D16CF2C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365CB1-4B6C-003F-0A1F-F281DBB9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9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FAC4D-D3CC-C81D-2E4E-A4E35F35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FF687E-5FCA-91FD-8A11-4AA8112B5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82F9A-2BAD-DCA4-7339-4A78C82D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07E8A5-5139-3065-0337-371C5116B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2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5B760D-DD5C-6762-413B-A1956D32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08F53-118B-825C-D76F-53578D49E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DF9EC-6DDB-EF75-7E6E-4DB2B1ED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61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4783-B627-6A76-6BE5-922D05905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5388C-0179-5A20-5AC6-97469E1B5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2F2BC-E38E-FEC7-F590-761A6C5E0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A907A-625A-D432-3C05-E4DE0F6D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A1568-3CB9-8524-49F9-D42176299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1E366-B6A3-1CA6-D421-0335728A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8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3CB6-637F-B4A1-68FF-39D14238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C0EE71-4685-DB9D-AAC0-B4972F6E5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431EB-0A8E-7A2D-FE06-C36727AAE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0AB18-95E8-EA3F-42E6-B39AE5A98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328D9-28F4-D774-BF06-E355645B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5F48E-F43E-E601-90DC-C16D2B0D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0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27373-32FD-0F05-C114-56610973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FA856-DC2E-E555-ACA3-F68F7C604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571BF-97C8-039A-96C6-2BDC46D85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69FE5-A18D-C969-005A-1154B4F9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7E10-EE6C-3668-08D5-CE6999F4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9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C59A0D-E10D-A9EF-1C9B-A88CB2B45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C87EF-4E53-4D03-7329-2714A1269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49D3A-CE35-9571-BB51-68D4DCB9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7F679-7E1F-4BE4-103B-FB4675A0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D14E5-06DA-DF31-0D9D-41D14F265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098799-3377-4BC9-B0FF-A3E775C4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0C609-29D3-74C8-3DA3-8507978A2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4A161-386D-BA23-C939-37DA72C2E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32B73-F343-49BD-9A42-B96EC078AB7B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9C9BD-8DA7-5EBC-FCB7-1BA67F42A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D9291-212A-22E8-66BF-A02E8E8C7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D5AE0C-20ED-4DCA-91A6-2842AB1937F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7D67AE-52B8-6197-B510-84823E9BCE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206" y="230187"/>
            <a:ext cx="1938843" cy="76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A0B18-CB20-5DEB-E62E-58BFB0329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&lt;your/biz name here&gt;</a:t>
            </a:r>
            <a:br>
              <a:rPr lang="en-US" dirty="0"/>
            </a:br>
            <a:r>
              <a:rPr lang="en-US" dirty="0"/>
              <a:t>Business Plan: </a:t>
            </a:r>
            <a:br>
              <a:rPr lang="en-US" dirty="0"/>
            </a:br>
            <a:r>
              <a:rPr lang="en-US" dirty="0"/>
              <a:t>presented to SBY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1943A5-B52F-B4CA-F67F-90996FA39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795"/>
            <a:ext cx="9144000" cy="248364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Notes:</a:t>
            </a:r>
          </a:p>
          <a:p>
            <a:pPr algn="l"/>
            <a:r>
              <a:rPr lang="en-US" dirty="0"/>
              <a:t>1. This is only a suggested template of contents SBY would like to see. It is NOT meant to be a standardized “form”. It is YOUR biz plan – be creative. Feel free to change the number of slides on each topic, bullet points, slide titles, add extra slides and change visual format etc to your preference.</a:t>
            </a:r>
          </a:p>
          <a:p>
            <a:pPr algn="l"/>
            <a:r>
              <a:rPr lang="en-US" dirty="0"/>
              <a:t>2. The bullet points given on each slide are </a:t>
            </a:r>
            <a:r>
              <a:rPr lang="en-US" b="1" dirty="0"/>
              <a:t>only a guideline </a:t>
            </a:r>
            <a:r>
              <a:rPr lang="en-US" dirty="0"/>
              <a:t>and it is NOT a question paper – you are expected to remove the bullet point text given in each slide and address those points in your presentation in your own words.</a:t>
            </a:r>
          </a:p>
          <a:p>
            <a:pPr algn="l"/>
            <a:r>
              <a:rPr lang="en-US" dirty="0"/>
              <a:t>3. However please try to capture the requested contents in this template in your biz plan as they will help the evaluation committee to understand what you plan to do.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2E90121-E5E1-DA3C-402F-A0473BBBD888}"/>
              </a:ext>
            </a:extLst>
          </p:cNvPr>
          <p:cNvSpPr txBox="1">
            <a:spLocks/>
          </p:cNvSpPr>
          <p:nvPr/>
        </p:nvSpPr>
        <p:spPr>
          <a:xfrm>
            <a:off x="1666240" y="303339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5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5545-F9B9-573C-11CA-D4D1D05F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Founding members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646A10-3F11-2622-A999-46243917DB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3225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5636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1990-8E70-4D63-384D-D488633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r>
              <a:rPr lang="en-US" baseline="0" dirty="0"/>
              <a:t> of </a:t>
            </a:r>
            <a:r>
              <a:rPr lang="en-US" dirty="0"/>
              <a:t>Business</a:t>
            </a:r>
            <a:r>
              <a:rPr lang="en-US" baseline="0" dirty="0"/>
              <a:t> Idea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DAEE2-18D5-4BAC-6B23-41A7FD45B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plan to sell?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value-add do you bring in the chain?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 you offer something new/differentiated?</a:t>
            </a:r>
          </a:p>
        </p:txBody>
      </p:sp>
    </p:spTree>
    <p:extLst>
      <p:ext uri="{BB962C8B-B14F-4D97-AF65-F5344CB8AC3E}">
        <p14:creationId xmlns:p14="http://schemas.microsoft.com/office/powerpoint/2010/main" val="155968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75026-F95C-3902-4262-05D6A776A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stage</a:t>
            </a:r>
            <a:r>
              <a:rPr lang="en-US" baseline="0" dirty="0"/>
              <a:t> of business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509CC-B89F-5DC9-707E-6868D398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 the work done so far here – is it at an idea stage, have you spoken to prospective customers, have you worked on any aspects of the business idea (feasibility) as yet etc.</a:t>
            </a:r>
          </a:p>
        </p:txBody>
      </p:sp>
    </p:spTree>
    <p:extLst>
      <p:ext uri="{BB962C8B-B14F-4D97-AF65-F5344CB8AC3E}">
        <p14:creationId xmlns:p14="http://schemas.microsoft.com/office/powerpoint/2010/main" val="338219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136E-9BCC-0490-8DC6-818C5165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Opportunity/Market</a:t>
            </a:r>
            <a:r>
              <a:rPr lang="en-US" baseline="0" dirty="0"/>
              <a:t>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E9EFB-2A3A-1EE7-B2FF-F878182EB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estimation of market opportunity, segments, niches you will target, your competition, how much of the market do you see yourself capturing in 1, 2 and 3 years, have you determined a selling unit price for your product/service, how many such units will you sell in each month or quarter or year</a:t>
            </a:r>
          </a:p>
        </p:txBody>
      </p:sp>
    </p:spTree>
    <p:extLst>
      <p:ext uri="{BB962C8B-B14F-4D97-AF65-F5344CB8AC3E}">
        <p14:creationId xmlns:p14="http://schemas.microsoft.com/office/powerpoint/2010/main" val="1296921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4C79-F046-03A6-0EE7-65419586A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F0D6F-A342-C728-5102-3AADD1410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will your customer pay for? Is it a service/product? How will you sell to your customers, </a:t>
            </a:r>
          </a:p>
        </p:txBody>
      </p:sp>
    </p:spTree>
    <p:extLst>
      <p:ext uri="{BB962C8B-B14F-4D97-AF65-F5344CB8AC3E}">
        <p14:creationId xmlns:p14="http://schemas.microsoft.com/office/powerpoint/2010/main" val="323929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400CF-55B4-01D4-31A6-1C43F80B9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</a:t>
            </a:r>
            <a:r>
              <a:rPr lang="en-US" baseline="0" dirty="0"/>
              <a:t> landscape &amp; your USPs/advantages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E215F-2190-3BBE-9FC0-D2BB5134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11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7EA6-9630-B219-2C63-24951177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D4002-519E-AC4B-5C4D-DF9EC126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customer profile with examples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Status of active customer engagements, if any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5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C468-752C-EF0B-655C-3687D85B1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wise 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55717-CAA7-6EED-C8C9-7751F93B8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stages do you foresee the business will ramp-up</a:t>
            </a:r>
          </a:p>
          <a:p>
            <a:r>
              <a:rPr lang="en-US" dirty="0"/>
              <a:t>Try to capture a time-line of what will be done/achieved in what time and in what sequence….try to give a plan over a 2-3 year time horizon</a:t>
            </a:r>
          </a:p>
        </p:txBody>
      </p:sp>
    </p:spTree>
    <p:extLst>
      <p:ext uri="{BB962C8B-B14F-4D97-AF65-F5344CB8AC3E}">
        <p14:creationId xmlns:p14="http://schemas.microsoft.com/office/powerpoint/2010/main" val="206774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D1279-E938-FA75-2B23-9FDD8B389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FD0CE-3B88-115F-4C2E-FE515CCC1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Founder roles</a:t>
            </a:r>
          </a:p>
          <a:p>
            <a:endParaRPr lang="en-US" dirty="0"/>
          </a:p>
          <a:p>
            <a:r>
              <a:rPr lang="en-US" dirty="0"/>
              <a:t>Core/senior team you need (positions, experience)</a:t>
            </a:r>
          </a:p>
          <a:p>
            <a:endParaRPr lang="en-US" dirty="0"/>
          </a:p>
          <a:p>
            <a:r>
              <a:rPr lang="en-US" dirty="0"/>
              <a:t>Current/future employees you need (numbers, roles, experience)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1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3254-A0D6-D5C6-1EFA-CD1A1B87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Vendors/partners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BE231-F126-0315-ADEF-C4D9E1E7D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sort of business inputs or dependencies (raw materials, services etc) do you need to reliably serve your customers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940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6DDDA-D9A1-64DB-AF17-DC62C65B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Go-to-market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5411-D5AA-C18E-1DC8-A5F83C269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plan to win business?</a:t>
            </a:r>
          </a:p>
          <a:p>
            <a:r>
              <a:rPr lang="en-US" dirty="0"/>
              <a:t>Sales/distribution</a:t>
            </a:r>
          </a:p>
        </p:txBody>
      </p:sp>
    </p:spTree>
    <p:extLst>
      <p:ext uri="{BB962C8B-B14F-4D97-AF65-F5344CB8AC3E}">
        <p14:creationId xmlns:p14="http://schemas.microsoft.com/office/powerpoint/2010/main" val="848197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69B54-42B3-7CB4-A123-BD60A856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5163E-F6FA-0701-FE19-C82854817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to start first revenue</a:t>
            </a:r>
          </a:p>
          <a:p>
            <a:r>
              <a:rPr lang="en-US" dirty="0"/>
              <a:t>Year-wise projections of revenue</a:t>
            </a:r>
          </a:p>
        </p:txBody>
      </p:sp>
    </p:spTree>
    <p:extLst>
      <p:ext uri="{BB962C8B-B14F-4D97-AF65-F5344CB8AC3E}">
        <p14:creationId xmlns:p14="http://schemas.microsoft.com/office/powerpoint/2010/main" val="2570509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7D8BC-069F-A9F4-9E36-F64EE2D5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</a:t>
            </a:r>
            <a:r>
              <a:rPr lang="en-US" baseline="0" dirty="0"/>
              <a:t> expenses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9EA64-D49A-EB76-4145-07ADAF4FF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Category-wise expenses (projected)</a:t>
            </a:r>
          </a:p>
          <a:p>
            <a:pPr lvl="1"/>
            <a:r>
              <a:rPr lang="en-US" dirty="0"/>
              <a:t>Manpower &amp; expenses</a:t>
            </a:r>
          </a:p>
          <a:p>
            <a:pPr lvl="1"/>
            <a:r>
              <a:rPr lang="en-US" dirty="0"/>
              <a:t>Capex (with details)</a:t>
            </a:r>
          </a:p>
          <a:p>
            <a:pPr lvl="1"/>
            <a:r>
              <a:rPr lang="en-US" dirty="0" err="1"/>
              <a:t>Opex</a:t>
            </a:r>
            <a:r>
              <a:rPr lang="en-US" dirty="0"/>
              <a:t> (with details)</a:t>
            </a:r>
          </a:p>
          <a:p>
            <a:r>
              <a:rPr lang="en-US" dirty="0"/>
              <a:t>Do you have a cost estimate of what it will cost you to provide service/</a:t>
            </a:r>
          </a:p>
          <a:p>
            <a:r>
              <a:rPr lang="en-US" dirty="0"/>
              <a:t>What sort of one-time costs?</a:t>
            </a:r>
          </a:p>
          <a:p>
            <a:r>
              <a:rPr lang="en-US" dirty="0"/>
              <a:t>What sort of recurring costs will you incur?</a:t>
            </a:r>
          </a:p>
          <a:p>
            <a:pPr lvl="1"/>
            <a:r>
              <a:rPr lang="en-US" dirty="0"/>
              <a:t> What fixed costs will you incur (i.e. costs irrespective of quantum of sales),</a:t>
            </a:r>
          </a:p>
          <a:p>
            <a:pPr lvl="1"/>
            <a:r>
              <a:rPr lang="en-US" dirty="0"/>
              <a:t>What variable costs will you incur (i.e. dependent on quantum of sales)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4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5A36-D12F-9165-A606-A8A91861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Funding, Equity &amp; Debt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7F4F6-4EA5-8DFF-4D1D-8FC4FB61A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Funding Requirement</a:t>
            </a:r>
          </a:p>
          <a:p>
            <a:endParaRPr lang="en-US" dirty="0"/>
          </a:p>
          <a:p>
            <a:r>
              <a:rPr lang="en-US" dirty="0"/>
              <a:t>Quantum of past/future self-funding</a:t>
            </a:r>
          </a:p>
          <a:p>
            <a:endParaRPr lang="en-US" dirty="0"/>
          </a:p>
          <a:p>
            <a:r>
              <a:rPr lang="en-US" dirty="0"/>
              <a:t>Equity – current shareholding</a:t>
            </a:r>
          </a:p>
          <a:p>
            <a:endParaRPr lang="en-US" dirty="0"/>
          </a:p>
          <a:p>
            <a:r>
              <a:rPr lang="en-US" dirty="0"/>
              <a:t>Future funding plan from other 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23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7D8BC-069F-A9F4-9E36-F64EE2D5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9EA64-D49A-EB76-4145-07ADAF4FF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Fill-in the finance plan template spreadsheet</a:t>
            </a:r>
          </a:p>
          <a:p>
            <a:pPr lvl="1"/>
            <a:r>
              <a:rPr lang="en-US" dirty="0"/>
              <a:t>This MS Excel (XLSX) spreadsheet must be filled     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pPr lvl="1"/>
            <a:r>
              <a:rPr lang="en-US" dirty="0"/>
              <a:t>Read notes given in the “Suggestions” sheet of this file</a:t>
            </a:r>
          </a:p>
          <a:p>
            <a:pPr lvl="1"/>
            <a:r>
              <a:rPr lang="en-US" dirty="0"/>
              <a:t>This plan will include</a:t>
            </a:r>
          </a:p>
          <a:p>
            <a:pPr lvl="2"/>
            <a:r>
              <a:rPr lang="en-US" dirty="0"/>
              <a:t>Month-wise expenses under various heads</a:t>
            </a:r>
          </a:p>
          <a:p>
            <a:pPr lvl="2"/>
            <a:r>
              <a:rPr lang="en-US" dirty="0"/>
              <a:t>Month-wise revenues from different types of sales</a:t>
            </a:r>
          </a:p>
          <a:p>
            <a:pPr lvl="2"/>
            <a:r>
              <a:rPr lang="en-US" dirty="0"/>
              <a:t>Month-wise capital inflows from various sources (founding team, requested funding from SBY, any other sources of investment)</a:t>
            </a:r>
          </a:p>
          <a:p>
            <a:pPr lvl="2"/>
            <a:r>
              <a:rPr lang="en-US" dirty="0"/>
              <a:t>Month-wise bank balance computed from above</a:t>
            </a:r>
          </a:p>
          <a:p>
            <a:pPr lvl="2"/>
            <a:r>
              <a:rPr lang="en-US" dirty="0"/>
              <a:t>Business milestones – which month and what goal will be achieved, qualitative and quantitative goals which you plan to attain</a:t>
            </a:r>
          </a:p>
          <a:p>
            <a:pPr lvl="1"/>
            <a:endParaRPr lang="en-US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78429B3-B8F1-6B9F-FF17-121560C448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673523"/>
              </p:ext>
            </p:extLst>
          </p:nvPr>
        </p:nvGraphicFramePr>
        <p:xfrm>
          <a:off x="8854440" y="1690688"/>
          <a:ext cx="1859280" cy="163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603" imgH="806585" progId="Excel.Sheet.12">
                  <p:embed/>
                </p:oleObj>
              </mc:Choice>
              <mc:Fallback>
                <p:oleObj name="Worksheet" showAsIcon="1" r:id="rId2" imgW="914603" imgH="8065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54440" y="1690688"/>
                        <a:ext cx="1859280" cy="163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135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BCA4-83BF-487C-33D0-B96D1B68F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services requested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92E6D-B9E2-60A7-CFAE-9F4855BAB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support you need from SBY</a:t>
            </a:r>
          </a:p>
          <a:p>
            <a:pPr lvl="1"/>
            <a:r>
              <a:rPr lang="en-US" dirty="0"/>
              <a:t>Mentoring – mention what area</a:t>
            </a:r>
          </a:p>
          <a:p>
            <a:pPr lvl="1"/>
            <a:r>
              <a:rPr lang="en-US" dirty="0"/>
              <a:t>Consulting services – mention what type</a:t>
            </a:r>
          </a:p>
        </p:txBody>
      </p:sp>
    </p:spTree>
    <p:extLst>
      <p:ext uri="{BB962C8B-B14F-4D97-AF65-F5344CB8AC3E}">
        <p14:creationId xmlns:p14="http://schemas.microsoft.com/office/powerpoint/2010/main" val="279420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09AD-10F0-6E22-3169-1387EB30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history</a:t>
            </a:r>
            <a:r>
              <a:rPr lang="en-US" baseline="0" dirty="0"/>
              <a:t> (if entrepreneur had an earlier business)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9758F-03C8-CD4A-EB58-DDE31CF73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Nature of business: </a:t>
            </a:r>
            <a:r>
              <a:rPr lang="en-US" dirty="0" err="1"/>
              <a:t>pvt</a:t>
            </a:r>
            <a:r>
              <a:rPr lang="en-US" dirty="0"/>
              <a:t> ltd/proprietorship/LLC/partnership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Past customers, major orders served</a:t>
            </a:r>
          </a:p>
          <a:p>
            <a:r>
              <a:rPr lang="en-US" dirty="0"/>
              <a:t>Details of past investments, revenues, profitability, manpower by year</a:t>
            </a:r>
          </a:p>
        </p:txBody>
      </p:sp>
    </p:spTree>
    <p:extLst>
      <p:ext uri="{BB962C8B-B14F-4D97-AF65-F5344CB8AC3E}">
        <p14:creationId xmlns:p14="http://schemas.microsoft.com/office/powerpoint/2010/main" val="3042452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09AD-10F0-6E22-3169-1387EB30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Applicant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9758F-03C8-CD4A-EB58-DDE31CF73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people who you can provide as references for you (please include a minimum of 2 members – but they must not be related to you) </a:t>
            </a:r>
          </a:p>
          <a:p>
            <a:pPr lvl="1"/>
            <a:r>
              <a:rPr lang="en-US" dirty="0"/>
              <a:t>Details of References (name, contact #, email id, how do you know them)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74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06274-CC3E-F538-A2DC-B4F316875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FA331-6E89-FEBD-F16E-362677CFA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idea in one-line</a:t>
            </a:r>
          </a:p>
          <a:p>
            <a:r>
              <a:rPr lang="en-US" dirty="0"/>
              <a:t>What makes your business likely to succeed in one-line</a:t>
            </a:r>
          </a:p>
          <a:p>
            <a:r>
              <a:rPr lang="en-US" dirty="0"/>
              <a:t>What makes you/your team well-positioned to run this business</a:t>
            </a:r>
          </a:p>
          <a:p>
            <a:r>
              <a:rPr lang="en-US" dirty="0"/>
              <a:t>Any other points</a:t>
            </a:r>
          </a:p>
        </p:txBody>
      </p:sp>
    </p:spTree>
    <p:extLst>
      <p:ext uri="{BB962C8B-B14F-4D97-AF65-F5344CB8AC3E}">
        <p14:creationId xmlns:p14="http://schemas.microsoft.com/office/powerpoint/2010/main" val="369538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8003-CDD6-8027-4F5A-1BBF964D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4564E-8009-55D3-3F7D-10C73F1B8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contact info:</a:t>
            </a:r>
          </a:p>
        </p:txBody>
      </p:sp>
    </p:spTree>
    <p:extLst>
      <p:ext uri="{BB962C8B-B14F-4D97-AF65-F5344CB8AC3E}">
        <p14:creationId xmlns:p14="http://schemas.microsoft.com/office/powerpoint/2010/main" val="86798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840</Words>
  <Application>Microsoft Office PowerPoint</Application>
  <PresentationFormat>Widescreen</PresentationFormat>
  <Paragraphs>95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Wingdings</vt:lpstr>
      <vt:lpstr>Office Theme</vt:lpstr>
      <vt:lpstr>Microsoft Excel Worksheet</vt:lpstr>
      <vt:lpstr>&lt;your/biz name here&gt; Business Plan:  presented to SBY </vt:lpstr>
      <vt:lpstr>Founding members</vt:lpstr>
      <vt:lpstr>Overview of Business Idea</vt:lpstr>
      <vt:lpstr>Current stage of business</vt:lpstr>
      <vt:lpstr>Opportunity/Market analysis</vt:lpstr>
      <vt:lpstr>Business Model</vt:lpstr>
      <vt:lpstr>Competitive landscape &amp; your USPs/advantages</vt:lpstr>
      <vt:lpstr>Customers</vt:lpstr>
      <vt:lpstr>Timeline wise future plans</vt:lpstr>
      <vt:lpstr>Staffing</vt:lpstr>
      <vt:lpstr>Vendors/partners</vt:lpstr>
      <vt:lpstr>Go-to-market strategy</vt:lpstr>
      <vt:lpstr>Revenue potential</vt:lpstr>
      <vt:lpstr>Projected expenses</vt:lpstr>
      <vt:lpstr>Funding, Equity &amp; Debt</vt:lpstr>
      <vt:lpstr>Finance Plan</vt:lpstr>
      <vt:lpstr>Support services requested</vt:lpstr>
      <vt:lpstr>Business history (if entrepreneur had an earlier business)</vt:lpstr>
      <vt:lpstr>Applicant info</vt:lpstr>
      <vt:lpstr>Summary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BSCF Business Plan Template</dc:title>
  <dc:creator>Hemant Mallapur</dc:creator>
  <cp:lastModifiedBy>Hemant Mallapur</cp:lastModifiedBy>
  <cp:revision>20</cp:revision>
  <dcterms:created xsi:type="dcterms:W3CDTF">2024-03-21T08:50:45Z</dcterms:created>
  <dcterms:modified xsi:type="dcterms:W3CDTF">2024-10-11T18:31:27Z</dcterms:modified>
</cp:coreProperties>
</file>